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oppins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pen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ixT7G/bIukjymj0rX90quy3T4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b875b71ad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eb875b71ad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b875b71ad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eb875b71ad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b90cfa8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eb90cfa8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b875b71ad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eb875b71ad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pucminas.instructure.com/groups/155215/users/228267" TargetMode="External"/><Relationship Id="rId10" Type="http://schemas.openxmlformats.org/officeDocument/2006/relationships/hyperlink" Target="https://pucminas.instructure.com/groups/155215/users/228267" TargetMode="External"/><Relationship Id="rId13" Type="http://schemas.openxmlformats.org/officeDocument/2006/relationships/image" Target="../media/image1.jpg"/><Relationship Id="rId12" Type="http://schemas.openxmlformats.org/officeDocument/2006/relationships/hyperlink" Target="https://pucminas.instructure.com/courses/156603/users/9014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jpg"/><Relationship Id="rId4" Type="http://schemas.openxmlformats.org/officeDocument/2006/relationships/image" Target="../media/image27.jpg"/><Relationship Id="rId9" Type="http://schemas.openxmlformats.org/officeDocument/2006/relationships/hyperlink" Target="https://pucminas.instructure.com/groups/155215/users/231783" TargetMode="External"/><Relationship Id="rId5" Type="http://schemas.openxmlformats.org/officeDocument/2006/relationships/image" Target="../media/image3.jpg"/><Relationship Id="rId6" Type="http://schemas.openxmlformats.org/officeDocument/2006/relationships/hyperlink" Target="https://pucminas.instructure.com/groups/155215/users/230571" TargetMode="External"/><Relationship Id="rId7" Type="http://schemas.openxmlformats.org/officeDocument/2006/relationships/hyperlink" Target="https://pucminas.instructure.com/groups/155215/users/230976" TargetMode="External"/><Relationship Id="rId8" Type="http://schemas.openxmlformats.org/officeDocument/2006/relationships/hyperlink" Target="https://pucminas.instructure.com/groups/155215/users/7718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21.jpg"/><Relationship Id="rId9" Type="http://schemas.openxmlformats.org/officeDocument/2006/relationships/image" Target="../media/image25.png"/><Relationship Id="rId5" Type="http://schemas.openxmlformats.org/officeDocument/2006/relationships/image" Target="../media/image22.jpg"/><Relationship Id="rId6" Type="http://schemas.openxmlformats.org/officeDocument/2006/relationships/image" Target="../media/image3.jp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.jp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3.jp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27.jpg"/><Relationship Id="rId5" Type="http://schemas.openxmlformats.org/officeDocument/2006/relationships/image" Target="../media/image3.jp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7.xml"/><Relationship Id="rId13" Type="http://schemas.openxmlformats.org/officeDocument/2006/relationships/image" Target="../media/image3.jpg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slide" Target="/ppt/slides/slide3.xml"/><Relationship Id="rId9" Type="http://schemas.openxmlformats.org/officeDocument/2006/relationships/slide" Target="/ppt/slides/slide7.xml"/><Relationship Id="rId14" Type="http://schemas.openxmlformats.org/officeDocument/2006/relationships/image" Target="../media/image25.png"/><Relationship Id="rId5" Type="http://schemas.openxmlformats.org/officeDocument/2006/relationships/slide" Target="/ppt/slides/slide4.xml"/><Relationship Id="rId6" Type="http://schemas.openxmlformats.org/officeDocument/2006/relationships/slide" Target="/ppt/slides/slide5.xml"/><Relationship Id="rId7" Type="http://schemas.openxmlformats.org/officeDocument/2006/relationships/slide" Target="/ppt/slides/slide6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Relationship Id="rId4" Type="http://schemas.openxmlformats.org/officeDocument/2006/relationships/image" Target="../media/image15.jpg"/><Relationship Id="rId5" Type="http://schemas.openxmlformats.org/officeDocument/2006/relationships/image" Target="../media/image3.jp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Relationship Id="rId4" Type="http://schemas.openxmlformats.org/officeDocument/2006/relationships/hyperlink" Target="http://drive.google.com/file/d/1ApfsKoxD49644TR6XseyjDY9sGJ1xMK8/view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3.jp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Relationship Id="rId4" Type="http://schemas.openxmlformats.org/officeDocument/2006/relationships/hyperlink" Target="http://drive.google.com/file/d/1WH9pAh-xpmt1EMs1LC2EX_E_MrUaW9sK/view" TargetMode="External"/><Relationship Id="rId5" Type="http://schemas.openxmlformats.org/officeDocument/2006/relationships/image" Target="../media/image23.jpg"/><Relationship Id="rId6" Type="http://schemas.openxmlformats.org/officeDocument/2006/relationships/image" Target="../media/image3.jp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25" l="-12370" r="-127" t="-30969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2979506" y="633851"/>
            <a:ext cx="12323556" cy="7230608"/>
          </a:xfrm>
          <a:custGeom>
            <a:rect b="b" l="l" r="r" t="t"/>
            <a:pathLst>
              <a:path extrusionOk="0" h="2638908" w="4497648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2965231" y="643388"/>
            <a:ext cx="12328989" cy="7233795"/>
          </a:xfrm>
          <a:custGeom>
            <a:rect b="b" l="l" r="r" t="t"/>
            <a:pathLst>
              <a:path extrusionOk="0"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5"/>
                </a:lnTo>
                <a:lnTo>
                  <a:pt x="0" y="7233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b="-8078" l="-30780" r="-4739" t="-46099"/>
            </a:stretch>
          </a:blipFill>
          <a:ln>
            <a:noFill/>
          </a:ln>
        </p:spPr>
      </p:sp>
      <p:cxnSp>
        <p:nvCxnSpPr>
          <p:cNvPr id="92" name="Google Shape;92;p1"/>
          <p:cNvCxnSpPr/>
          <p:nvPr/>
        </p:nvCxnSpPr>
        <p:spPr>
          <a:xfrm>
            <a:off x="2965218" y="605276"/>
            <a:ext cx="1237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"/>
          <p:cNvCxnSpPr/>
          <p:nvPr/>
        </p:nvCxnSpPr>
        <p:spPr>
          <a:xfrm>
            <a:off x="2965218" y="7877170"/>
            <a:ext cx="1237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"/>
          <p:cNvCxnSpPr/>
          <p:nvPr/>
        </p:nvCxnSpPr>
        <p:spPr>
          <a:xfrm rot="5400000">
            <a:off x="-685032" y="4241238"/>
            <a:ext cx="7300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"/>
          <p:cNvCxnSpPr/>
          <p:nvPr/>
        </p:nvCxnSpPr>
        <p:spPr>
          <a:xfrm rot="5400000">
            <a:off x="11679732" y="4310238"/>
            <a:ext cx="7286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"/>
          <p:cNvSpPr/>
          <p:nvPr/>
        </p:nvSpPr>
        <p:spPr>
          <a:xfrm>
            <a:off x="242665" y="182369"/>
            <a:ext cx="1877628" cy="18776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242677" y="8241628"/>
            <a:ext cx="39615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Italo Fideles Vieira do Nascimento</a:t>
            </a:r>
            <a:endParaRPr/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Jully Anne Roman Palhano Dutra</a:t>
            </a:r>
            <a:endParaRPr/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Lucas de Souza Nassif Lemos</a:t>
            </a:r>
            <a:endParaRPr/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Mariana Silva de Mello Mattos</a:t>
            </a:r>
            <a:endParaRPr/>
          </a:p>
          <a:p>
            <a:pPr indent="-189963" lvl="1" marL="379926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b="0" i="0" lang="en-US" sz="1759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Vinícius Pereira Coelho</a:t>
            </a:r>
            <a:endParaRPr/>
          </a:p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59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2696124" y="8992225"/>
            <a:ext cx="52533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Orientadora</a:t>
            </a:r>
            <a:endParaRPr b="1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Prof.</a:t>
            </a:r>
            <a:r>
              <a:rPr b="1" i="0" lang="en-US" sz="18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Juliana Amaral Baroni de Carvalho</a:t>
            </a:r>
            <a:endParaRPr/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13">
            <a:alphaModFix amt="88000"/>
          </a:blip>
          <a:stretch>
            <a:fillRect/>
          </a:stretch>
        </p:blipFill>
        <p:spPr>
          <a:xfrm>
            <a:off x="4720002" y="1591963"/>
            <a:ext cx="8847990" cy="5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443304" y="7531717"/>
            <a:ext cx="9401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LOCAÇÃO DE VEÍCULOS</a:t>
            </a:r>
            <a:endParaRPr/>
          </a:p>
          <a:p>
            <a:pPr indent="0" lvl="0" marL="0" marR="0" rtl="0" algn="ctr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443298" y="830007"/>
            <a:ext cx="94014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APLICAÇÕES PARA PROCESSOS DE NEGÓCIOS</a:t>
            </a:r>
            <a:endParaRPr/>
          </a:p>
          <a:p>
            <a:pPr indent="0" lvl="0" marL="0" marR="0" rtl="0" algn="ctr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>
            <a:off x="0" y="0"/>
            <a:ext cx="8229600" cy="3972820"/>
          </a:xfrm>
          <a:custGeom>
            <a:rect b="b" l="l" r="r" t="t"/>
            <a:pathLst>
              <a:path extrusionOk="0" h="3972820" w="8229600">
                <a:moveTo>
                  <a:pt x="0" y="0"/>
                </a:moveTo>
                <a:lnTo>
                  <a:pt x="8229600" y="0"/>
                </a:lnTo>
                <a:lnTo>
                  <a:pt x="8229600" y="3972820"/>
                </a:lnTo>
                <a:lnTo>
                  <a:pt x="0" y="3972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4730" l="0" r="0" t="-14731"/>
            </a:stretch>
          </a:blipFill>
          <a:ln>
            <a:noFill/>
          </a:ln>
        </p:spPr>
      </p:sp>
      <p:sp>
        <p:nvSpPr>
          <p:cNvPr id="253" name="Google Shape;253;p10"/>
          <p:cNvSpPr/>
          <p:nvPr/>
        </p:nvSpPr>
        <p:spPr>
          <a:xfrm>
            <a:off x="4264644" y="3972820"/>
            <a:ext cx="3964956" cy="6314180"/>
          </a:xfrm>
          <a:custGeom>
            <a:rect b="b" l="l" r="r" t="t"/>
            <a:pathLst>
              <a:path extrusionOk="0" h="6314180" w="3964956">
                <a:moveTo>
                  <a:pt x="0" y="0"/>
                </a:moveTo>
                <a:lnTo>
                  <a:pt x="3964956" y="0"/>
                </a:lnTo>
                <a:lnTo>
                  <a:pt x="3964956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147" r="-3148" t="0"/>
            </a:stretch>
          </a:blipFill>
          <a:ln>
            <a:noFill/>
          </a:ln>
        </p:spPr>
      </p:sp>
      <p:sp>
        <p:nvSpPr>
          <p:cNvPr id="254" name="Google Shape;254;p10"/>
          <p:cNvSpPr/>
          <p:nvPr/>
        </p:nvSpPr>
        <p:spPr>
          <a:xfrm>
            <a:off x="0" y="3972820"/>
            <a:ext cx="4264644" cy="6314180"/>
          </a:xfrm>
          <a:custGeom>
            <a:rect b="b" l="l" r="r" t="t"/>
            <a:pathLst>
              <a:path extrusionOk="0" h="6314180" w="4264644">
                <a:moveTo>
                  <a:pt x="0" y="0"/>
                </a:moveTo>
                <a:lnTo>
                  <a:pt x="4264644" y="0"/>
                </a:lnTo>
                <a:lnTo>
                  <a:pt x="4264644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9582" r="-8204" t="-50102"/>
            </a:stretch>
          </a:blipFill>
          <a:ln>
            <a:noFill/>
          </a:ln>
        </p:spPr>
      </p:sp>
      <p:sp>
        <p:nvSpPr>
          <p:cNvPr id="255" name="Google Shape;255;p10"/>
          <p:cNvSpPr/>
          <p:nvPr/>
        </p:nvSpPr>
        <p:spPr>
          <a:xfrm>
            <a:off x="4212380" y="3972820"/>
            <a:ext cx="104529" cy="6314180"/>
          </a:xfrm>
          <a:custGeom>
            <a:rect b="b" l="l" r="r" t="t"/>
            <a:pathLst>
              <a:path extrusionOk="0" h="9205836" w="152400">
                <a:moveTo>
                  <a:pt x="0" y="0"/>
                </a:moveTo>
                <a:lnTo>
                  <a:pt x="152400" y="0"/>
                </a:lnTo>
                <a:lnTo>
                  <a:pt x="152400" y="9205836"/>
                </a:lnTo>
                <a:lnTo>
                  <a:pt x="0" y="9205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6" name="Google Shape;256;p10"/>
          <p:cNvSpPr/>
          <p:nvPr/>
        </p:nvSpPr>
        <p:spPr>
          <a:xfrm rot="5400000">
            <a:off x="4062535" y="-141980"/>
            <a:ext cx="104529" cy="8229600"/>
          </a:xfrm>
          <a:custGeom>
            <a:rect b="b" l="l" r="r" t="t"/>
            <a:pathLst>
              <a:path extrusionOk="0" h="11998446" w="152400">
                <a:moveTo>
                  <a:pt x="0" y="0"/>
                </a:moveTo>
                <a:lnTo>
                  <a:pt x="152400" y="0"/>
                </a:lnTo>
                <a:lnTo>
                  <a:pt x="152400" y="11998446"/>
                </a:lnTo>
                <a:lnTo>
                  <a:pt x="0" y="11998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7" name="Google Shape;257;p10"/>
          <p:cNvSpPr/>
          <p:nvPr/>
        </p:nvSpPr>
        <p:spPr>
          <a:xfrm>
            <a:off x="2602387" y="6418588"/>
            <a:ext cx="8835229" cy="3145458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258" name="Google Shape;258;p10"/>
          <p:cNvCxnSpPr/>
          <p:nvPr/>
        </p:nvCxnSpPr>
        <p:spPr>
          <a:xfrm>
            <a:off x="2602387" y="6380488"/>
            <a:ext cx="562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10"/>
          <p:cNvCxnSpPr/>
          <p:nvPr/>
        </p:nvCxnSpPr>
        <p:spPr>
          <a:xfrm>
            <a:off x="2602387" y="9534525"/>
            <a:ext cx="56271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10"/>
          <p:cNvCxnSpPr/>
          <p:nvPr/>
        </p:nvCxnSpPr>
        <p:spPr>
          <a:xfrm rot="5400000">
            <a:off x="1025324" y="7957550"/>
            <a:ext cx="3182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10"/>
          <p:cNvCxnSpPr/>
          <p:nvPr/>
        </p:nvCxnSpPr>
        <p:spPr>
          <a:xfrm>
            <a:off x="8668648" y="672175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0"/>
          <p:cNvSpPr/>
          <p:nvPr/>
        </p:nvSpPr>
        <p:spPr>
          <a:xfrm>
            <a:off x="8402050" y="381765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8448074" y="427789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8482104" y="461819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8521799" y="501513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3285105" y="6750852"/>
            <a:ext cx="829695" cy="938955"/>
          </a:xfrm>
          <a:custGeom>
            <a:rect b="b" l="l" r="r" t="t"/>
            <a:pathLst>
              <a:path extrusionOk="0" h="938955" w="829695">
                <a:moveTo>
                  <a:pt x="0" y="0"/>
                </a:moveTo>
                <a:lnTo>
                  <a:pt x="829695" y="0"/>
                </a:lnTo>
                <a:lnTo>
                  <a:pt x="829695" y="938954"/>
                </a:lnTo>
                <a:lnTo>
                  <a:pt x="0" y="93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10"/>
          <p:cNvSpPr txBox="1"/>
          <p:nvPr/>
        </p:nvSpPr>
        <p:spPr>
          <a:xfrm>
            <a:off x="3557791" y="8008013"/>
            <a:ext cx="726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Proporcionando dados confiáveis para tomada de decisões.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4264644" y="7057259"/>
            <a:ext cx="33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Relatórios precisos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0449847" y="342064"/>
            <a:ext cx="7494253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Monitoramento e análise de dados para melhoria contínua de processos</a:t>
            </a:r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>
            <a:off x="9215300" y="1847285"/>
            <a:ext cx="8728800" cy="6865982"/>
            <a:chOff x="9215300" y="1847285"/>
            <a:chExt cx="8728800" cy="6865982"/>
          </a:xfrm>
        </p:grpSpPr>
        <p:grpSp>
          <p:nvGrpSpPr>
            <p:cNvPr id="272" name="Google Shape;272;p10"/>
            <p:cNvGrpSpPr/>
            <p:nvPr/>
          </p:nvGrpSpPr>
          <p:grpSpPr>
            <a:xfrm>
              <a:off x="14701777" y="6446052"/>
              <a:ext cx="559138" cy="559138"/>
              <a:chOff x="0" y="0"/>
              <a:chExt cx="812800" cy="812800"/>
            </a:xfrm>
          </p:grpSpPr>
          <p:sp>
            <p:nvSpPr>
              <p:cNvPr id="273" name="Google Shape;27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0"/>
            <p:cNvGrpSpPr/>
            <p:nvPr/>
          </p:nvGrpSpPr>
          <p:grpSpPr>
            <a:xfrm>
              <a:off x="9215300" y="1847285"/>
              <a:ext cx="8728800" cy="6865982"/>
              <a:chOff x="9215300" y="1847285"/>
              <a:chExt cx="8728800" cy="6865982"/>
            </a:xfrm>
          </p:grpSpPr>
          <p:sp>
            <p:nvSpPr>
              <p:cNvPr id="276" name="Google Shape;276;p10"/>
              <p:cNvSpPr/>
              <p:nvPr/>
            </p:nvSpPr>
            <p:spPr>
              <a:xfrm>
                <a:off x="14442047" y="6638294"/>
                <a:ext cx="2074973" cy="2074973"/>
              </a:xfrm>
              <a:custGeom>
                <a:rect b="b" l="l" r="r" t="t"/>
                <a:pathLst>
                  <a:path extrusionOk="0" h="2074973" w="2074973">
                    <a:moveTo>
                      <a:pt x="0" y="0"/>
                    </a:moveTo>
                    <a:lnTo>
                      <a:pt x="2074972" y="0"/>
                    </a:lnTo>
                    <a:lnTo>
                      <a:pt x="2074972" y="2074972"/>
                    </a:lnTo>
                    <a:lnTo>
                      <a:pt x="0" y="2074972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</p:sp>
          <p:sp>
            <p:nvSpPr>
              <p:cNvPr id="277" name="Google Shape;277;p10"/>
              <p:cNvSpPr txBox="1"/>
              <p:nvPr/>
            </p:nvSpPr>
            <p:spPr>
              <a:xfrm>
                <a:off x="9215300" y="1847285"/>
                <a:ext cx="8728800" cy="41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004AAD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Para garantir o sucesso contínuo da agilização dos processos de locação de veículos, é crucial monitorar e analisar dados. Isso permite identificar áreas de melhoria, otimizar a eficiência e aumentar a satisfação do cliente, resultando em uma experiência de aluguel satisfatória.</a:t>
                </a:r>
                <a:endParaRPr/>
              </a:p>
            </p:txBody>
          </p:sp>
        </p:grpSp>
      </p:grpSp>
      <p:pic>
        <p:nvPicPr>
          <p:cNvPr id="278" name="Google Shape;278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/>
          <p:nvPr/>
        </p:nvSpPr>
        <p:spPr>
          <a:xfrm>
            <a:off x="1027362" y="1790075"/>
            <a:ext cx="16233270" cy="6387849"/>
          </a:xfrm>
          <a:custGeom>
            <a:rect b="b" l="l" r="r" t="t"/>
            <a:pathLst>
              <a:path extrusionOk="0" h="4821018" w="15065680">
                <a:moveTo>
                  <a:pt x="0" y="0"/>
                </a:moveTo>
                <a:lnTo>
                  <a:pt x="15065680" y="0"/>
                </a:lnTo>
                <a:lnTo>
                  <a:pt x="15065680" y="4821018"/>
                </a:lnTo>
                <a:lnTo>
                  <a:pt x="0" y="4821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85" name="Google Shape;285;p11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b875b71ad_2_14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93" name="Google Shape;293;g1eb875b71ad_2_14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eb875b71ad_2_14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g1eb875b71ad_2_14"/>
          <p:cNvSpPr/>
          <p:nvPr/>
        </p:nvSpPr>
        <p:spPr>
          <a:xfrm>
            <a:off x="1524961" y="1733980"/>
            <a:ext cx="15238079" cy="6819040"/>
          </a:xfrm>
          <a:custGeom>
            <a:rect b="b" l="l" r="r" t="t"/>
            <a:pathLst>
              <a:path extrusionOk="0" h="6819040" w="15238079">
                <a:moveTo>
                  <a:pt x="0" y="0"/>
                </a:moveTo>
                <a:lnTo>
                  <a:pt x="15238078" y="0"/>
                </a:lnTo>
                <a:lnTo>
                  <a:pt x="15238078" y="6819040"/>
                </a:lnTo>
                <a:lnTo>
                  <a:pt x="0" y="681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96" name="Google Shape;296;g1eb875b71ad_2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b875b71ad_2_22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02" name="Google Shape;302;g1eb875b71ad_2_22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eb875b71ad_2_22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g1eb875b71ad_2_22"/>
          <p:cNvSpPr/>
          <p:nvPr/>
        </p:nvSpPr>
        <p:spPr>
          <a:xfrm>
            <a:off x="1247930" y="1613815"/>
            <a:ext cx="15792139" cy="7066982"/>
          </a:xfrm>
          <a:custGeom>
            <a:rect b="b" l="l" r="r" t="t"/>
            <a:pathLst>
              <a:path extrusionOk="0" h="7066982" w="15792139">
                <a:moveTo>
                  <a:pt x="0" y="0"/>
                </a:moveTo>
                <a:lnTo>
                  <a:pt x="15792140" y="0"/>
                </a:lnTo>
                <a:lnTo>
                  <a:pt x="15792140" y="7066982"/>
                </a:lnTo>
                <a:lnTo>
                  <a:pt x="0" y="7066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5" name="Google Shape;305;g1eb875b71ad_2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517" l="0" r="0" t="-68517"/>
            </a:stretch>
          </a:blipFill>
          <a:ln>
            <a:noFill/>
          </a:ln>
        </p:spPr>
      </p:sp>
      <p:grpSp>
        <p:nvGrpSpPr>
          <p:cNvPr id="311" name="Google Shape;311;p14"/>
          <p:cNvGrpSpPr/>
          <p:nvPr/>
        </p:nvGrpSpPr>
        <p:grpSpPr>
          <a:xfrm>
            <a:off x="1610639" y="3275404"/>
            <a:ext cx="15066723" cy="4503922"/>
            <a:chOff x="0" y="-38100"/>
            <a:chExt cx="3968190" cy="1186218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3968190" cy="1148118"/>
            </a:xfrm>
            <a:custGeom>
              <a:rect b="b" l="l" r="r" t="t"/>
              <a:pathLst>
                <a:path extrusionOk="0" h="1148118" w="3968190">
                  <a:moveTo>
                    <a:pt x="26206" y="0"/>
                  </a:moveTo>
                  <a:lnTo>
                    <a:pt x="3941985" y="0"/>
                  </a:lnTo>
                  <a:cubicBezTo>
                    <a:pt x="3948935" y="0"/>
                    <a:pt x="3955600" y="2761"/>
                    <a:pt x="3960515" y="7676"/>
                  </a:cubicBezTo>
                  <a:cubicBezTo>
                    <a:pt x="3965429" y="12590"/>
                    <a:pt x="3968190" y="19256"/>
                    <a:pt x="3968190" y="26206"/>
                  </a:cubicBezTo>
                  <a:lnTo>
                    <a:pt x="3968190" y="1121912"/>
                  </a:lnTo>
                  <a:cubicBezTo>
                    <a:pt x="3968190" y="1128862"/>
                    <a:pt x="3965429" y="1135528"/>
                    <a:pt x="3960515" y="1140443"/>
                  </a:cubicBezTo>
                  <a:cubicBezTo>
                    <a:pt x="3955600" y="1145357"/>
                    <a:pt x="3948935" y="1148118"/>
                    <a:pt x="3941985" y="1148118"/>
                  </a:cubicBezTo>
                  <a:lnTo>
                    <a:pt x="26206" y="1148118"/>
                  </a:lnTo>
                  <a:cubicBezTo>
                    <a:pt x="11733" y="1148118"/>
                    <a:pt x="0" y="1136385"/>
                    <a:pt x="0" y="1121912"/>
                  </a:cubicBezTo>
                  <a:lnTo>
                    <a:pt x="0" y="26206"/>
                  </a:lnTo>
                  <a:cubicBezTo>
                    <a:pt x="0" y="19256"/>
                    <a:pt x="2761" y="12590"/>
                    <a:pt x="7676" y="7676"/>
                  </a:cubicBezTo>
                  <a:cubicBezTo>
                    <a:pt x="12590" y="2761"/>
                    <a:pt x="19256" y="0"/>
                    <a:pt x="26206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62745"/>
                  </a:srgbClr>
                </a:gs>
                <a:gs pos="100000">
                  <a:srgbClr val="3533CD">
                    <a:alpha val="6274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0" y="-38100"/>
              <a:ext cx="3968190" cy="1186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4"/>
          <p:cNvSpPr txBox="1"/>
          <p:nvPr/>
        </p:nvSpPr>
        <p:spPr>
          <a:xfrm>
            <a:off x="1909741" y="3951871"/>
            <a:ext cx="14468518" cy="320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automação simplifica os processos de locação de veículos, resultando em maior eficiência e satisfação do cliente. Com o uso inteligente de dados e a melhoria contínua, as locadoras asseguram uma experiência perfeita. No futuro, avanços tecnológicos e análise de dados prometem aprimorar ainda mais o processo de locação, ampliando a eficiência e a satisfação do cliente.</a:t>
            </a: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14"/>
          <p:cNvCxnSpPr/>
          <p:nvPr/>
        </p:nvCxnSpPr>
        <p:spPr>
          <a:xfrm>
            <a:off x="5231114" y="1052513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14"/>
          <p:cNvSpPr/>
          <p:nvPr/>
        </p:nvSpPr>
        <p:spPr>
          <a:xfrm>
            <a:off x="4964516" y="762102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5010540" y="808126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5044570" y="842156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5084264" y="881850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 txBox="1"/>
          <p:nvPr/>
        </p:nvSpPr>
        <p:spPr>
          <a:xfrm>
            <a:off x="7176551" y="561340"/>
            <a:ext cx="3374708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endParaRPr/>
          </a:p>
        </p:txBody>
      </p:sp>
      <p:pic>
        <p:nvPicPr>
          <p:cNvPr id="322" name="Google Shape;32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b90cfa828_0_4"/>
          <p:cNvSpPr/>
          <p:nvPr/>
        </p:nvSpPr>
        <p:spPr>
          <a:xfrm>
            <a:off x="-362" y="0"/>
            <a:ext cx="18288724" cy="119286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28" name="Google Shape;328;g1eb90cfa828_0_4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eb90cfa828_0_4"/>
          <p:cNvSpPr txBox="1"/>
          <p:nvPr/>
        </p:nvSpPr>
        <p:spPr>
          <a:xfrm>
            <a:off x="1398171" y="226975"/>
            <a:ext cx="103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Referencias</a:t>
            </a: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Bibliográficas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g1eb90cfa828_0_4"/>
          <p:cNvSpPr txBox="1"/>
          <p:nvPr/>
        </p:nvSpPr>
        <p:spPr>
          <a:xfrm>
            <a:off x="1240325" y="4531650"/>
            <a:ext cx="14727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YANK!. </a:t>
            </a:r>
            <a:r>
              <a:rPr b="1"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Entenda o impacto da inteligencia artificial nas empresas: 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&lt;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https://yanksolutions.com.br/blog/entenda-o-impacto-da-inteligencia-artificial-nas-empresas/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&gt;. Acesso em: 22 nov. 2023.</a:t>
            </a:r>
            <a:endParaRPr sz="2250"/>
          </a:p>
        </p:txBody>
      </p:sp>
      <p:sp>
        <p:nvSpPr>
          <p:cNvPr id="331" name="Google Shape;331;g1eb90cfa828_0_4"/>
          <p:cNvSpPr txBox="1"/>
          <p:nvPr/>
        </p:nvSpPr>
        <p:spPr>
          <a:xfrm>
            <a:off x="1240325" y="2817150"/>
            <a:ext cx="13797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MOVEIDEIAS. </a:t>
            </a:r>
            <a:r>
              <a:rPr b="1"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impacto da gestão de logística no atendimento ao cliente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Disponível em: &lt;https://moveideias.com.br/o-impacto-da-gestao-logistica-no-atendimento-ao-cliente/&gt;. Acesso em: 22  nov. 2023.</a:t>
            </a:r>
            <a:endParaRPr sz="2300"/>
          </a:p>
        </p:txBody>
      </p:sp>
      <p:pic>
        <p:nvPicPr>
          <p:cNvPr id="332" name="Google Shape;332;g1eb90cfa82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25" l="-12370" r="-127" t="-30969"/>
            </a:stretch>
          </a:blipFill>
          <a:ln>
            <a:noFill/>
          </a:ln>
        </p:spPr>
      </p:sp>
      <p:sp>
        <p:nvSpPr>
          <p:cNvPr id="338" name="Google Shape;338;p15"/>
          <p:cNvSpPr/>
          <p:nvPr/>
        </p:nvSpPr>
        <p:spPr>
          <a:xfrm>
            <a:off x="2979506" y="1548251"/>
            <a:ext cx="12328986" cy="7233795"/>
          </a:xfrm>
          <a:custGeom>
            <a:rect b="b" l="l" r="r" t="t"/>
            <a:pathLst>
              <a:path extrusionOk="0" h="2638908" w="4497648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39" name="Google Shape;339;p15"/>
          <p:cNvSpPr/>
          <p:nvPr/>
        </p:nvSpPr>
        <p:spPr>
          <a:xfrm>
            <a:off x="2979506" y="1548251"/>
            <a:ext cx="12328989" cy="7233795"/>
          </a:xfrm>
          <a:custGeom>
            <a:rect b="b" l="l" r="r" t="t"/>
            <a:pathLst>
              <a:path extrusionOk="0" h="7233795" w="12328989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b="-8078" l="-30780" r="-4739" t="-46099"/>
            </a:stretch>
          </a:blipFill>
          <a:ln>
            <a:noFill/>
          </a:ln>
        </p:spPr>
      </p:sp>
      <p:sp>
        <p:nvSpPr>
          <p:cNvPr id="340" name="Google Shape;340;p15"/>
          <p:cNvSpPr txBox="1"/>
          <p:nvPr/>
        </p:nvSpPr>
        <p:spPr>
          <a:xfrm>
            <a:off x="6039934" y="3341646"/>
            <a:ext cx="6208131" cy="131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cxnSp>
        <p:nvCxnSpPr>
          <p:cNvPr id="341" name="Google Shape;341;p15"/>
          <p:cNvCxnSpPr/>
          <p:nvPr/>
        </p:nvCxnSpPr>
        <p:spPr>
          <a:xfrm>
            <a:off x="2965218" y="1519676"/>
            <a:ext cx="1237185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5"/>
          <p:cNvCxnSpPr/>
          <p:nvPr/>
        </p:nvCxnSpPr>
        <p:spPr>
          <a:xfrm>
            <a:off x="2965218" y="8791570"/>
            <a:ext cx="1237185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5"/>
          <p:cNvCxnSpPr/>
          <p:nvPr/>
        </p:nvCxnSpPr>
        <p:spPr>
          <a:xfrm rot="5400000">
            <a:off x="-685017" y="5155623"/>
            <a:ext cx="730047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15"/>
          <p:cNvCxnSpPr/>
          <p:nvPr/>
        </p:nvCxnSpPr>
        <p:spPr>
          <a:xfrm rot="5400000">
            <a:off x="11679691" y="5148479"/>
            <a:ext cx="7286182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15"/>
          <p:cNvSpPr/>
          <p:nvPr/>
        </p:nvSpPr>
        <p:spPr>
          <a:xfrm>
            <a:off x="5785302" y="5212863"/>
            <a:ext cx="3023476" cy="302346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9550" y="5087400"/>
            <a:ext cx="3148925" cy="3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-419150"/>
            <a:ext cx="18288000" cy="106984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90600" y="4208443"/>
            <a:ext cx="6201097" cy="1922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Sumário</a:t>
            </a:r>
            <a:endParaRPr sz="1170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8434750" y="1189544"/>
            <a:ext cx="9264271" cy="1506528"/>
            <a:chOff x="0" y="-57150"/>
            <a:chExt cx="12352362" cy="200870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0" y="-57150"/>
              <a:ext cx="4735312" cy="67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Introdução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835443"/>
              <a:ext cx="8797063" cy="449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903" lvl="1" marL="431806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Desafios atuais nos processos de locação de veículos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1511288"/>
              <a:ext cx="12352362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8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Benefícios da automação na agilização dos processos de locação de veículos</a:t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8434750" y="4026806"/>
            <a:ext cx="8084333" cy="2560144"/>
            <a:chOff x="0" y="-57150"/>
            <a:chExt cx="10779111" cy="3413524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0" y="872914"/>
              <a:ext cx="8638865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8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Implementando automação na locação de veículos</a:t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1541781"/>
              <a:ext cx="4606383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8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Processos</a:t>
              </a:r>
              <a:r>
                <a:rPr b="0" i="0" lang="en-US" sz="1999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automatizados</a:t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2241368"/>
              <a:ext cx="10779111" cy="407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9577" lvl="1" marL="399156" marR="0" rtl="0" algn="ctr">
                <a:lnSpc>
                  <a:spcPct val="14004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48"/>
                <a:buFont typeface="Arial"/>
                <a:buChar char="•"/>
              </a:pPr>
              <a:r>
                <a:rPr b="0" i="0" lang="en-US" sz="1848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Monitoramento e análise de dados para melhoria contínua de processos</a:t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86292" y="-57150"/>
              <a:ext cx="4952359" cy="676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u="sng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Desenvolvimento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712" y="2916107"/>
              <a:ext cx="2296480" cy="4402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898" lvl="1" marL="431797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b="0" i="0" lang="en-US" sz="1999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Conclusão</a:t>
              </a:r>
              <a:endParaRPr/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13818535" y="0"/>
            <a:ext cx="4469465" cy="5694778"/>
          </a:xfrm>
          <a:custGeom>
            <a:rect b="b" l="l" r="r" t="t"/>
            <a:pathLst>
              <a:path extrusionOk="0" h="5143559" w="4036849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12548697" y="1028700"/>
            <a:ext cx="4710603" cy="5144454"/>
          </a:xfrm>
          <a:custGeom>
            <a:rect b="b" l="l" r="r" t="t"/>
            <a:pathLst>
              <a:path extrusionOk="0" h="5144454" w="4710603">
                <a:moveTo>
                  <a:pt x="0" y="0"/>
                </a:moveTo>
                <a:lnTo>
                  <a:pt x="4710603" y="0"/>
                </a:lnTo>
                <a:lnTo>
                  <a:pt x="4710603" y="5144454"/>
                </a:lnTo>
                <a:lnTo>
                  <a:pt x="0" y="514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042" l="0" r="0" t="-11042"/>
            </a:stretch>
          </a:blipFill>
          <a:ln>
            <a:noFill/>
          </a:ln>
        </p:spPr>
      </p:sp>
      <p:cxnSp>
        <p:nvCxnSpPr>
          <p:cNvPr id="126" name="Google Shape;126;p3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3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3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3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3"/>
          <p:cNvSpPr txBox="1"/>
          <p:nvPr/>
        </p:nvSpPr>
        <p:spPr>
          <a:xfrm>
            <a:off x="2541934" y="-10795"/>
            <a:ext cx="3773329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599973" y="2771189"/>
            <a:ext cx="11489400" cy="6995989"/>
            <a:chOff x="599973" y="2771189"/>
            <a:chExt cx="11489400" cy="6995989"/>
          </a:xfrm>
        </p:grpSpPr>
        <p:sp>
          <p:nvSpPr>
            <p:cNvPr id="135" name="Google Shape;135;p3"/>
            <p:cNvSpPr txBox="1"/>
            <p:nvPr/>
          </p:nvSpPr>
          <p:spPr>
            <a:xfrm>
              <a:off x="599973" y="2771189"/>
              <a:ext cx="11489400" cy="54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No mundo acelerado de hoje, a automatização dos processos de locação de veículos tornou-se crucial para as empresas que pretendem aumentar a eficiência e a satisfação do cliente</a:t>
              </a: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(Move Ideias)</a:t>
              </a: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. Assim, as empresas podem minimizar erros manuais, reduzir a papelada e oferecer uma experiência perfeita aos clientes (Yank!). Esta integração de tecnologia não só economiza tempo, mas também melhora a eficiência operacional geral, resultando em níveis mais elevados de satisfação do cliente.</a:t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149141" y="8650827"/>
              <a:ext cx="1395439" cy="1116351"/>
            </a:xfrm>
            <a:custGeom>
              <a:rect b="b" l="l" r="r" t="t"/>
              <a:pathLst>
                <a:path extrusionOk="0" h="1116351" w="1395439">
                  <a:moveTo>
                    <a:pt x="0" y="0"/>
                  </a:moveTo>
                  <a:lnTo>
                    <a:pt x="1395439" y="0"/>
                  </a:lnTo>
                  <a:lnTo>
                    <a:pt x="1395439" y="1116351"/>
                  </a:lnTo>
                  <a:lnTo>
                    <a:pt x="0" y="11163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37" name="Google Shape;137;p3"/>
            <p:cNvGrpSpPr/>
            <p:nvPr/>
          </p:nvGrpSpPr>
          <p:grpSpPr>
            <a:xfrm>
              <a:off x="7869572" y="8489633"/>
              <a:ext cx="559138" cy="559138"/>
              <a:chOff x="0" y="0"/>
              <a:chExt cx="812800" cy="81280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" name="Google Shape;140;p3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10058400" y="0"/>
            <a:ext cx="8229600" cy="10287000"/>
          </a:xfrm>
          <a:custGeom>
            <a:rect b="b" l="l" r="r" t="t"/>
            <a:pathLst>
              <a:path extrusionOk="0" h="10287000" w="82296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035" l="0" r="0" t="-5035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9215382" y="0"/>
            <a:ext cx="1686037" cy="2192003"/>
          </a:xfrm>
          <a:custGeom>
            <a:rect b="b" l="l" r="r" t="t"/>
            <a:pathLst>
              <a:path extrusionOk="0" h="1979831" w="1522839">
                <a:moveTo>
                  <a:pt x="0" y="0"/>
                </a:moveTo>
                <a:lnTo>
                  <a:pt x="1522839" y="0"/>
                </a:lnTo>
                <a:lnTo>
                  <a:pt x="1522839" y="1979831"/>
                </a:lnTo>
                <a:lnTo>
                  <a:pt x="0" y="1979831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48" name="Google Shape;148;p4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4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413429" y="3075303"/>
            <a:ext cx="9044400" cy="5589231"/>
            <a:chOff x="413429" y="3075303"/>
            <a:chExt cx="9044400" cy="5589231"/>
          </a:xfrm>
        </p:grpSpPr>
        <p:sp>
          <p:nvSpPr>
            <p:cNvPr id="154" name="Google Shape;154;p4"/>
            <p:cNvSpPr txBox="1"/>
            <p:nvPr/>
          </p:nvSpPr>
          <p:spPr>
            <a:xfrm>
              <a:off x="413429" y="3075303"/>
              <a:ext cx="9044400" cy="41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Os desafios atuais nos processos de locação de veículos manuais incluem a morosidade, erros e falta de eficiência devido à dependência de documentos em papel e verificações manuais de motoristas e veículos. A automação e digitalização são soluções para melhorar essa situação.</a:t>
              </a:r>
              <a:endParaRPr/>
            </a:p>
          </p:txBody>
        </p:sp>
        <p:grpSp>
          <p:nvGrpSpPr>
            <p:cNvPr id="155" name="Google Shape;155;p4"/>
            <p:cNvGrpSpPr/>
            <p:nvPr/>
          </p:nvGrpSpPr>
          <p:grpSpPr>
            <a:xfrm>
              <a:off x="4446148" y="7345043"/>
              <a:ext cx="559138" cy="559138"/>
              <a:chOff x="0" y="0"/>
              <a:chExt cx="812800" cy="812800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4"/>
            <p:cNvSpPr/>
            <p:nvPr/>
          </p:nvSpPr>
          <p:spPr>
            <a:xfrm>
              <a:off x="4725717" y="7502278"/>
              <a:ext cx="1181591" cy="1162256"/>
            </a:xfrm>
            <a:custGeom>
              <a:rect b="b" l="l" r="r" t="t"/>
              <a:pathLst>
                <a:path extrusionOk="0" h="1162256" w="1181591">
                  <a:moveTo>
                    <a:pt x="0" y="0"/>
                  </a:moveTo>
                  <a:lnTo>
                    <a:pt x="1181591" y="0"/>
                  </a:lnTo>
                  <a:lnTo>
                    <a:pt x="1181591" y="1162256"/>
                  </a:lnTo>
                  <a:lnTo>
                    <a:pt x="0" y="11622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59" name="Google Shape;159;p4"/>
          <p:cNvSpPr txBox="1"/>
          <p:nvPr/>
        </p:nvSpPr>
        <p:spPr>
          <a:xfrm>
            <a:off x="2381172" y="235259"/>
            <a:ext cx="6397600" cy="169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Desafios atuais nos processos de locação de veículos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6358896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/>
          <p:nvPr/>
        </p:nvSpPr>
        <p:spPr>
          <a:xfrm>
            <a:off x="13818535" y="0"/>
            <a:ext cx="4469465" cy="5694778"/>
          </a:xfrm>
          <a:custGeom>
            <a:rect b="b" l="l" r="r" t="t"/>
            <a:pathLst>
              <a:path extrusionOk="0" h="5143559" w="4036849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67" name="Google Shape;167;p5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5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5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5"/>
          <p:cNvSpPr/>
          <p:nvPr/>
        </p:nvSpPr>
        <p:spPr>
          <a:xfrm>
            <a:off x="333375" y="276429"/>
            <a:ext cx="533196" cy="53319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379399" y="322453"/>
            <a:ext cx="441148" cy="44114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413429" y="356483"/>
            <a:ext cx="373089" cy="37308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453123" y="396177"/>
            <a:ext cx="293699" cy="2936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12775272" y="1028700"/>
            <a:ext cx="4455453" cy="5362176"/>
          </a:xfrm>
          <a:custGeom>
            <a:rect b="b" l="l" r="r" t="t"/>
            <a:pathLst>
              <a:path extrusionOk="0" h="5362176" w="4455453">
                <a:moveTo>
                  <a:pt x="0" y="0"/>
                </a:moveTo>
                <a:lnTo>
                  <a:pt x="4455453" y="0"/>
                </a:lnTo>
                <a:lnTo>
                  <a:pt x="4455453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>
            <a:off x="16358896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5"/>
          <p:cNvGrpSpPr/>
          <p:nvPr/>
        </p:nvGrpSpPr>
        <p:grpSpPr>
          <a:xfrm>
            <a:off x="1490572" y="3271251"/>
            <a:ext cx="10297800" cy="5062221"/>
            <a:chOff x="1490572" y="3271251"/>
            <a:chExt cx="10297800" cy="5062221"/>
          </a:xfrm>
        </p:grpSpPr>
        <p:sp>
          <p:nvSpPr>
            <p:cNvPr id="177" name="Google Shape;177;p5"/>
            <p:cNvSpPr/>
            <p:nvPr/>
          </p:nvSpPr>
          <p:spPr>
            <a:xfrm>
              <a:off x="6323978" y="7494777"/>
              <a:ext cx="3288998" cy="838695"/>
            </a:xfrm>
            <a:custGeom>
              <a:rect b="b" l="l" r="r" t="t"/>
              <a:pathLst>
                <a:path extrusionOk="0" h="838695" w="3288998">
                  <a:moveTo>
                    <a:pt x="0" y="0"/>
                  </a:moveTo>
                  <a:lnTo>
                    <a:pt x="3288998" y="0"/>
                  </a:lnTo>
                  <a:lnTo>
                    <a:pt x="3288998" y="838694"/>
                  </a:lnTo>
                  <a:lnTo>
                    <a:pt x="0" y="8386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8" name="Google Shape;178;p5"/>
            <p:cNvSpPr txBox="1"/>
            <p:nvPr/>
          </p:nvSpPr>
          <p:spPr>
            <a:xfrm>
              <a:off x="1490572" y="3271251"/>
              <a:ext cx="10297800" cy="3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A automação nos processos de locação de veículos oferece inúmeros benefícios, como aumento da eficiência, melhoria na satisfação do cliente e operações otimizadas, incluindo processos mais rápidos e eliminação de erros. Isso impulsiona o crescimento do negócio.</a:t>
              </a:r>
              <a:endParaRPr/>
            </a:p>
          </p:txBody>
        </p:sp>
      </p:grpSp>
      <p:sp>
        <p:nvSpPr>
          <p:cNvPr id="179" name="Google Shape;179;p5"/>
          <p:cNvSpPr txBox="1"/>
          <p:nvPr/>
        </p:nvSpPr>
        <p:spPr>
          <a:xfrm>
            <a:off x="2436893" y="246253"/>
            <a:ext cx="10338379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Benefícios da automação na agilização dos processos de locação de veículos</a:t>
            </a:r>
            <a:endParaRPr/>
          </a:p>
        </p:txBody>
      </p:sp>
      <p:pic>
        <p:nvPicPr>
          <p:cNvPr id="180" name="Google Shape;18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3" l="0" r="0" t="-5554"/>
            </a:stretch>
          </a:blipFill>
          <a:ln>
            <a:noFill/>
          </a:ln>
        </p:spPr>
      </p:sp>
      <p:grpSp>
        <p:nvGrpSpPr>
          <p:cNvPr id="186" name="Google Shape;186;p6"/>
          <p:cNvGrpSpPr/>
          <p:nvPr/>
        </p:nvGrpSpPr>
        <p:grpSpPr>
          <a:xfrm>
            <a:off x="3812646" y="5666095"/>
            <a:ext cx="10363570" cy="892924"/>
            <a:chOff x="0" y="-38100"/>
            <a:chExt cx="2729500" cy="235173"/>
          </a:xfrm>
        </p:grpSpPr>
        <p:sp>
          <p:nvSpPr>
            <p:cNvPr id="187" name="Google Shape;187;p6"/>
            <p:cNvSpPr/>
            <p:nvPr/>
          </p:nvSpPr>
          <p:spPr>
            <a:xfrm>
              <a:off x="0" y="0"/>
              <a:ext cx="2729500" cy="197073"/>
            </a:xfrm>
            <a:custGeom>
              <a:rect b="b" l="l" r="r" t="t"/>
              <a:pathLst>
                <a:path extrusionOk="0" h="197073" w="2729500">
                  <a:moveTo>
                    <a:pt x="0" y="0"/>
                  </a:moveTo>
                  <a:lnTo>
                    <a:pt x="2729500" y="0"/>
                  </a:lnTo>
                  <a:lnTo>
                    <a:pt x="2729500" y="197073"/>
                  </a:lnTo>
                  <a:lnTo>
                    <a:pt x="0" y="19707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3533C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8" name="Google Shape;188;p6"/>
            <p:cNvSpPr txBox="1"/>
            <p:nvPr/>
          </p:nvSpPr>
          <p:spPr>
            <a:xfrm>
              <a:off x="0" y="-38100"/>
              <a:ext cx="2729500" cy="235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3812646" y="3267581"/>
            <a:ext cx="10392144" cy="3148494"/>
          </a:xfrm>
          <a:custGeom>
            <a:rect b="b" l="l" r="r" t="t"/>
            <a:pathLst>
              <a:path extrusionOk="0" h="2843740" w="9386250">
                <a:moveTo>
                  <a:pt x="0" y="0"/>
                </a:moveTo>
                <a:lnTo>
                  <a:pt x="9386250" y="0"/>
                </a:lnTo>
                <a:lnTo>
                  <a:pt x="9386250" y="2843740"/>
                </a:lnTo>
                <a:lnTo>
                  <a:pt x="0" y="28437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3812646" y="3239006"/>
            <a:ext cx="10363570" cy="3148494"/>
          </a:xfrm>
          <a:custGeom>
            <a:rect b="b" l="l" r="r" t="t"/>
            <a:pathLst>
              <a:path extrusionOk="0" h="3148494" w="10363570">
                <a:moveTo>
                  <a:pt x="0" y="0"/>
                </a:moveTo>
                <a:lnTo>
                  <a:pt x="10363569" y="0"/>
                </a:lnTo>
                <a:lnTo>
                  <a:pt x="10363569" y="3148494"/>
                </a:lnTo>
                <a:lnTo>
                  <a:pt x="0" y="3148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8000"/>
            </a:blip>
            <a:stretch>
              <a:fillRect b="-52859" l="0" r="0" t="-52859"/>
            </a:stretch>
          </a:blipFill>
          <a:ln>
            <a:noFill/>
          </a:ln>
        </p:spPr>
      </p:sp>
      <p:cxnSp>
        <p:nvCxnSpPr>
          <p:cNvPr id="191" name="Google Shape;191;p6"/>
          <p:cNvCxnSpPr/>
          <p:nvPr/>
        </p:nvCxnSpPr>
        <p:spPr>
          <a:xfrm>
            <a:off x="3798358" y="3239006"/>
            <a:ext cx="0" cy="3148494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6"/>
          <p:cNvCxnSpPr/>
          <p:nvPr/>
        </p:nvCxnSpPr>
        <p:spPr>
          <a:xfrm>
            <a:off x="14190503" y="3239006"/>
            <a:ext cx="0" cy="3148494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6"/>
          <p:cNvCxnSpPr/>
          <p:nvPr/>
        </p:nvCxnSpPr>
        <p:spPr>
          <a:xfrm>
            <a:off x="3784071" y="6401788"/>
            <a:ext cx="1042072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6"/>
          <p:cNvCxnSpPr/>
          <p:nvPr/>
        </p:nvCxnSpPr>
        <p:spPr>
          <a:xfrm>
            <a:off x="3784071" y="3253294"/>
            <a:ext cx="1042072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6"/>
          <p:cNvCxnSpPr/>
          <p:nvPr/>
        </p:nvCxnSpPr>
        <p:spPr>
          <a:xfrm>
            <a:off x="8363087" y="5852898"/>
            <a:ext cx="1262687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4767983" y="3696712"/>
            <a:ext cx="8452895" cy="189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IMPLEMENTANDO AUTOMAÇÃO NA LOCAÇÃO DE VEÍCULOS</a:t>
            </a: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 b="-9219" l="0" r="0" t="-92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5398443" y="7906210"/>
            <a:ext cx="2309537" cy="2212950"/>
            <a:chOff x="0" y="0"/>
            <a:chExt cx="3079382" cy="2950600"/>
          </a:xfrm>
        </p:grpSpPr>
        <p:sp>
          <p:nvSpPr>
            <p:cNvPr id="205" name="Google Shape;205;p7"/>
            <p:cNvSpPr/>
            <p:nvPr/>
          </p:nvSpPr>
          <p:spPr>
            <a:xfrm>
              <a:off x="968623" y="0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4" y="0"/>
                  </a:lnTo>
                  <a:lnTo>
                    <a:pt x="1106734" y="882621"/>
                  </a:lnTo>
                  <a:lnTo>
                    <a:pt x="0" y="882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97493" y="882621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4" y="0"/>
                  </a:lnTo>
                  <a:lnTo>
                    <a:pt x="1106734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7" name="Google Shape;207;p7"/>
            <p:cNvSpPr/>
            <p:nvPr/>
          </p:nvSpPr>
          <p:spPr>
            <a:xfrm>
              <a:off x="1875155" y="882621"/>
              <a:ext cx="1106734" cy="882621"/>
            </a:xfrm>
            <a:custGeom>
              <a:rect b="b" l="l" r="r" t="t"/>
              <a:pathLst>
                <a:path extrusionOk="0" h="882621" w="1106734">
                  <a:moveTo>
                    <a:pt x="0" y="0"/>
                  </a:moveTo>
                  <a:lnTo>
                    <a:pt x="1106735" y="0"/>
                  </a:lnTo>
                  <a:lnTo>
                    <a:pt x="1106735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8" name="Google Shape;208;p7"/>
            <p:cNvSpPr txBox="1"/>
            <p:nvPr/>
          </p:nvSpPr>
          <p:spPr>
            <a:xfrm>
              <a:off x="0" y="1853195"/>
              <a:ext cx="3079382" cy="1097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25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Gerenciamento de Veículos</a:t>
              </a:r>
              <a:endParaRPr/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2411113" y="2273966"/>
            <a:ext cx="2335909" cy="2869534"/>
            <a:chOff x="0" y="0"/>
            <a:chExt cx="3114545" cy="3826045"/>
          </a:xfrm>
        </p:grpSpPr>
        <p:sp>
          <p:nvSpPr>
            <p:cNvPr id="210" name="Google Shape;210;p7"/>
            <p:cNvSpPr/>
            <p:nvPr/>
          </p:nvSpPr>
          <p:spPr>
            <a:xfrm>
              <a:off x="186470" y="0"/>
              <a:ext cx="2928075" cy="2469910"/>
            </a:xfrm>
            <a:custGeom>
              <a:rect b="b" l="l" r="r" t="t"/>
              <a:pathLst>
                <a:path extrusionOk="0" h="2469910" w="2928075">
                  <a:moveTo>
                    <a:pt x="0" y="0"/>
                  </a:moveTo>
                  <a:lnTo>
                    <a:pt x="2928075" y="0"/>
                  </a:lnTo>
                  <a:lnTo>
                    <a:pt x="2928075" y="2469910"/>
                  </a:lnTo>
                  <a:lnTo>
                    <a:pt x="0" y="2469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1" name="Google Shape;211;p7"/>
            <p:cNvSpPr txBox="1"/>
            <p:nvPr/>
          </p:nvSpPr>
          <p:spPr>
            <a:xfrm>
              <a:off x="0" y="2692163"/>
              <a:ext cx="3114545" cy="1133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65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Gerenciamento de Clientes</a:t>
              </a:r>
              <a:endParaRPr/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13487400" y="5631466"/>
            <a:ext cx="1809347" cy="2554320"/>
            <a:chOff x="0" y="0"/>
            <a:chExt cx="2412463" cy="3405760"/>
          </a:xfrm>
        </p:grpSpPr>
        <p:sp>
          <p:nvSpPr>
            <p:cNvPr id="213" name="Google Shape;213;p7"/>
            <p:cNvSpPr/>
            <p:nvPr/>
          </p:nvSpPr>
          <p:spPr>
            <a:xfrm>
              <a:off x="200720" y="0"/>
              <a:ext cx="2011023" cy="2318789"/>
            </a:xfrm>
            <a:custGeom>
              <a:rect b="b" l="l" r="r" t="t"/>
              <a:pathLst>
                <a:path extrusionOk="0" h="2318789" w="2011023">
                  <a:moveTo>
                    <a:pt x="0" y="0"/>
                  </a:moveTo>
                  <a:lnTo>
                    <a:pt x="2011023" y="0"/>
                  </a:lnTo>
                  <a:lnTo>
                    <a:pt x="2011023" y="2318789"/>
                  </a:lnTo>
                  <a:lnTo>
                    <a:pt x="0" y="2318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4" name="Google Shape;214;p7"/>
            <p:cNvSpPr txBox="1"/>
            <p:nvPr/>
          </p:nvSpPr>
          <p:spPr>
            <a:xfrm>
              <a:off x="0" y="2271164"/>
              <a:ext cx="2412463" cy="1134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88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Gerenciar Reserva</a:t>
              </a:r>
              <a:endParaRPr/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13106558" y="840243"/>
            <a:ext cx="1592637" cy="2370021"/>
            <a:chOff x="0" y="0"/>
            <a:chExt cx="2123517" cy="3160029"/>
          </a:xfrm>
        </p:grpSpPr>
        <p:sp>
          <p:nvSpPr>
            <p:cNvPr id="216" name="Google Shape;216;p7"/>
            <p:cNvSpPr/>
            <p:nvPr/>
          </p:nvSpPr>
          <p:spPr>
            <a:xfrm>
              <a:off x="0" y="0"/>
              <a:ext cx="2123517" cy="2050159"/>
            </a:xfrm>
            <a:custGeom>
              <a:rect b="b" l="l" r="r" t="t"/>
              <a:pathLst>
                <a:path extrusionOk="0" h="2050159" w="2123517">
                  <a:moveTo>
                    <a:pt x="0" y="0"/>
                  </a:moveTo>
                  <a:lnTo>
                    <a:pt x="2123517" y="0"/>
                  </a:lnTo>
                  <a:lnTo>
                    <a:pt x="2123517" y="2050159"/>
                  </a:lnTo>
                  <a:lnTo>
                    <a:pt x="0" y="20501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7" name="Google Shape;217;p7"/>
            <p:cNvSpPr txBox="1"/>
            <p:nvPr/>
          </p:nvSpPr>
          <p:spPr>
            <a:xfrm>
              <a:off x="0" y="2002534"/>
              <a:ext cx="2123517" cy="1157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41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Pick-Up e Drop-Off</a:t>
              </a: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>
            <a:off x="4012235" y="840243"/>
            <a:ext cx="10235124" cy="8907442"/>
            <a:chOff x="0" y="0"/>
            <a:chExt cx="13646831" cy="11876588"/>
          </a:xfrm>
        </p:grpSpPr>
        <p:sp>
          <p:nvSpPr>
            <p:cNvPr id="219" name="Google Shape;219;p7"/>
            <p:cNvSpPr/>
            <p:nvPr/>
          </p:nvSpPr>
          <p:spPr>
            <a:xfrm rot="3088813">
              <a:off x="470318" y="1173149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8"/>
                  </a:lnTo>
                  <a:lnTo>
                    <a:pt x="0" y="3450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0" name="Google Shape;220;p7"/>
            <p:cNvSpPr/>
            <p:nvPr/>
          </p:nvSpPr>
          <p:spPr>
            <a:xfrm>
              <a:off x="4648811" y="4213368"/>
              <a:ext cx="4676030" cy="3740824"/>
            </a:xfrm>
            <a:custGeom>
              <a:rect b="b" l="l" r="r" t="t"/>
              <a:pathLst>
                <a:path extrusionOk="0" h="3740824" w="4676030">
                  <a:moveTo>
                    <a:pt x="0" y="0"/>
                  </a:moveTo>
                  <a:lnTo>
                    <a:pt x="4676030" y="0"/>
                  </a:lnTo>
                  <a:lnTo>
                    <a:pt x="4676030" y="3740824"/>
                  </a:lnTo>
                  <a:lnTo>
                    <a:pt x="0" y="37408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1" name="Google Shape;221;p7"/>
            <p:cNvSpPr/>
            <p:nvPr/>
          </p:nvSpPr>
          <p:spPr>
            <a:xfrm>
              <a:off x="6199098" y="8244382"/>
              <a:ext cx="1575455" cy="1549675"/>
            </a:xfrm>
            <a:custGeom>
              <a:rect b="b" l="l" r="r" t="t"/>
              <a:pathLst>
                <a:path extrusionOk="0" h="1549675" w="1575455">
                  <a:moveTo>
                    <a:pt x="0" y="0"/>
                  </a:moveTo>
                  <a:lnTo>
                    <a:pt x="1575455" y="0"/>
                  </a:lnTo>
                  <a:lnTo>
                    <a:pt x="1575455" y="1549675"/>
                  </a:lnTo>
                  <a:lnTo>
                    <a:pt x="0" y="15496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2" name="Google Shape;222;p7"/>
            <p:cNvSpPr/>
            <p:nvPr/>
          </p:nvSpPr>
          <p:spPr>
            <a:xfrm rot="-950937">
              <a:off x="382493" y="6519348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3" name="Google Shape;223;p7"/>
            <p:cNvSpPr/>
            <p:nvPr/>
          </p:nvSpPr>
          <p:spPr>
            <a:xfrm rot="-7419314">
              <a:off x="8171220" y="7255150"/>
              <a:ext cx="4662254" cy="3450068"/>
            </a:xfrm>
            <a:custGeom>
              <a:rect b="b" l="l" r="r" t="t"/>
              <a:pathLst>
                <a:path extrusionOk="0" h="3450068" w="4662254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4" name="Google Shape;224;p7"/>
            <p:cNvSpPr/>
            <p:nvPr/>
          </p:nvSpPr>
          <p:spPr>
            <a:xfrm rot="-9969047">
              <a:off x="9107529" y="2977738"/>
              <a:ext cx="4226418" cy="3127549"/>
            </a:xfrm>
            <a:custGeom>
              <a:rect b="b" l="l" r="r" t="t"/>
              <a:pathLst>
                <a:path extrusionOk="0" h="3127549" w="4226418">
                  <a:moveTo>
                    <a:pt x="0" y="0"/>
                  </a:moveTo>
                  <a:lnTo>
                    <a:pt x="4226419" y="0"/>
                  </a:lnTo>
                  <a:lnTo>
                    <a:pt x="4226419" y="3127549"/>
                  </a:lnTo>
                  <a:lnTo>
                    <a:pt x="0" y="31275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25" name="Google Shape;225;p7"/>
          <p:cNvSpPr/>
          <p:nvPr/>
        </p:nvSpPr>
        <p:spPr>
          <a:xfrm>
            <a:off x="16369377" y="9265913"/>
            <a:ext cx="871829" cy="87182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4906679" y="93980"/>
            <a:ext cx="8118157" cy="868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Processos automatizados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/>
          <p:nvPr/>
        </p:nvSpPr>
        <p:spPr>
          <a:xfrm>
            <a:off x="0" y="848100"/>
            <a:ext cx="18288000" cy="94383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9" l="0" r="0" t="-5549"/>
            </a:stretch>
          </a:blipFill>
          <a:ln>
            <a:noFill/>
          </a:ln>
        </p:spPr>
      </p:sp>
      <p:sp>
        <p:nvSpPr>
          <p:cNvPr id="233" name="Google Shape;233;p8"/>
          <p:cNvSpPr/>
          <p:nvPr/>
        </p:nvSpPr>
        <p:spPr>
          <a:xfrm>
            <a:off x="-350" y="0"/>
            <a:ext cx="18288724" cy="98695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33810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/>
          </a:p>
        </p:txBody>
      </p:sp>
      <p:pic>
        <p:nvPicPr>
          <p:cNvPr id="235" name="Google Shape;235;p8" title="Gravação de Tela 2023-11-12 às 4.03.59 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425" y="1035687"/>
            <a:ext cx="15968884" cy="818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b875b71ad_2_2"/>
          <p:cNvSpPr/>
          <p:nvPr/>
        </p:nvSpPr>
        <p:spPr>
          <a:xfrm>
            <a:off x="0" y="848100"/>
            <a:ext cx="18288000" cy="9438323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559" l="0" r="0" t="-5549"/>
            </a:stretch>
          </a:blipFill>
          <a:ln>
            <a:noFill/>
          </a:ln>
        </p:spPr>
      </p:sp>
      <p:sp>
        <p:nvSpPr>
          <p:cNvPr id="243" name="Google Shape;243;g1eb875b71ad_2_2"/>
          <p:cNvSpPr/>
          <p:nvPr/>
        </p:nvSpPr>
        <p:spPr>
          <a:xfrm>
            <a:off x="-350" y="0"/>
            <a:ext cx="18288724" cy="986950"/>
          </a:xfrm>
          <a:custGeom>
            <a:rect b="b" l="l" r="r" t="t"/>
            <a:pathLst>
              <a:path extrusionOk="0" h="2840143" w="7977633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44" name="Google Shape;244;g1eb875b71ad_2_2"/>
          <p:cNvSpPr txBox="1"/>
          <p:nvPr/>
        </p:nvSpPr>
        <p:spPr>
          <a:xfrm>
            <a:off x="31626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/>
          </a:p>
        </p:txBody>
      </p:sp>
      <p:pic>
        <p:nvPicPr>
          <p:cNvPr id="245" name="Google Shape;245;g1eb875b71ad_2_2" title="Gravação de Tela 2023-11-12 às 4.05.46 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563" y="1002100"/>
            <a:ext cx="15828900" cy="81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eb875b71ad_2_2"/>
          <p:cNvSpPr/>
          <p:nvPr/>
        </p:nvSpPr>
        <p:spPr>
          <a:xfrm>
            <a:off x="16369377" y="9265913"/>
            <a:ext cx="873125" cy="87312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1eb875b71ad_2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